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PT Sans Narrow"/>
      <p:regular r:id="rId12"/>
      <p:bold r:id="rId13"/>
    </p:embeddedFont>
    <p:embeddedFont>
      <p:font typeface="Average"/>
      <p:regular r:id="rId14"/>
    </p:embeddedFont>
    <p:embeddedFont>
      <p:font typeface="Oswald"/>
      <p:regular r:id="rId15"/>
      <p:bold r:id="rId16"/>
    </p:embeddedFont>
    <p:embeddedFont>
      <p:font typeface="Crimson Text"/>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CrimsonText-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PTSansNarrow-bold.fntdata"/><Relationship Id="rId12" Type="http://schemas.openxmlformats.org/officeDocument/2006/relationships/font" Target="fonts/PTSansNarrow-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Oswald-regular.fntdata"/><Relationship Id="rId14" Type="http://schemas.openxmlformats.org/officeDocument/2006/relationships/font" Target="fonts/Average-regular.fntdata"/><Relationship Id="rId17" Type="http://schemas.openxmlformats.org/officeDocument/2006/relationships/font" Target="fonts/CrimsonText-regular.fntdata"/><Relationship Id="rId16" Type="http://schemas.openxmlformats.org/officeDocument/2006/relationships/font" Target="fonts/Oswald-bold.fntdata"/><Relationship Id="rId5" Type="http://schemas.openxmlformats.org/officeDocument/2006/relationships/slide" Target="slides/slide1.xml"/><Relationship Id="rId19" Type="http://schemas.openxmlformats.org/officeDocument/2006/relationships/font" Target="fonts/CrimsonText-italic.fntdata"/><Relationship Id="rId6" Type="http://schemas.openxmlformats.org/officeDocument/2006/relationships/slide" Target="slides/slide2.xml"/><Relationship Id="rId18" Type="http://schemas.openxmlformats.org/officeDocument/2006/relationships/font" Target="fonts/CrimsonText-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1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0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0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494324" y="1003725"/>
            <a:ext cx="8413800" cy="1730100"/>
          </a:xfrm>
          <a:prstGeom prst="rect">
            <a:avLst/>
          </a:prstGeom>
        </p:spPr>
        <p:txBody>
          <a:bodyPr anchorCtr="0" anchor="b" bIns="91425" lIns="91425" rIns="91425" tIns="91425">
            <a:noAutofit/>
          </a:bodyPr>
          <a:lstStyle/>
          <a:p>
            <a:pPr lvl="0">
              <a:spcBef>
                <a:spcPts val="0"/>
              </a:spcBef>
              <a:buNone/>
            </a:pPr>
            <a:r>
              <a:rPr lang="en" sz="6000"/>
              <a:t>Get on Tap </a:t>
            </a:r>
          </a:p>
          <a:p>
            <a:pPr lvl="0">
              <a:spcBef>
                <a:spcPts val="0"/>
              </a:spcBef>
              <a:buNone/>
            </a:pPr>
            <a:r>
              <a:rPr lang="en" sz="6000"/>
              <a:t> Policy Proposal</a:t>
            </a:r>
          </a:p>
        </p:txBody>
      </p:sp>
      <p:sp>
        <p:nvSpPr>
          <p:cNvPr id="60" name="Shape 60"/>
          <p:cNvSpPr txBox="1"/>
          <p:nvPr>
            <p:ph idx="1" type="subTitle"/>
          </p:nvPr>
        </p:nvSpPr>
        <p:spPr>
          <a:xfrm>
            <a:off x="671250" y="3174875"/>
            <a:ext cx="7801500" cy="792600"/>
          </a:xfrm>
          <a:prstGeom prst="rect">
            <a:avLst/>
          </a:prstGeom>
        </p:spPr>
        <p:txBody>
          <a:bodyPr anchorCtr="0" anchor="t" bIns="91425" lIns="91425" rIns="91425" tIns="91425">
            <a:noAutofit/>
          </a:bodyPr>
          <a:lstStyle/>
          <a:p>
            <a:pPr lvl="0">
              <a:spcBef>
                <a:spcPts val="0"/>
              </a:spcBef>
              <a:buNone/>
            </a:pPr>
            <a:r>
              <a:rPr lang="en"/>
              <a:t>School Committee Meeting: March 16, 2017</a:t>
            </a:r>
          </a:p>
          <a:p>
            <a:pPr lvl="0">
              <a:spcBef>
                <a:spcPts val="0"/>
              </a:spcBef>
              <a:buNone/>
            </a:pPr>
            <a:r>
              <a:t/>
            </a:r>
            <a:endParaRPr/>
          </a:p>
        </p:txBody>
      </p:sp>
      <p:pic>
        <p:nvPicPr>
          <p:cNvPr descr="get on tap logo" id="61" name="Shape 61"/>
          <p:cNvPicPr preferRelativeResize="0"/>
          <p:nvPr/>
        </p:nvPicPr>
        <p:blipFill rotWithShape="1">
          <a:blip r:embed="rId3">
            <a:alphaModFix/>
          </a:blip>
          <a:srcRect b="3320" l="3880" r="-3880" t="-3320"/>
          <a:stretch/>
        </p:blipFill>
        <p:spPr>
          <a:xfrm>
            <a:off x="-568634" y="-623425"/>
            <a:ext cx="4187174" cy="4187174"/>
          </a:xfrm>
          <a:prstGeom prst="rect">
            <a:avLst/>
          </a:prstGeom>
          <a:noFill/>
          <a:ln>
            <a:noFill/>
          </a:ln>
        </p:spPr>
      </p:pic>
      <p:sp>
        <p:nvSpPr>
          <p:cNvPr id="62" name="Shape 62"/>
          <p:cNvSpPr txBox="1"/>
          <p:nvPr/>
        </p:nvSpPr>
        <p:spPr>
          <a:xfrm>
            <a:off x="3277425" y="3967475"/>
            <a:ext cx="5079000" cy="258600"/>
          </a:xfrm>
          <a:prstGeom prst="rect">
            <a:avLst/>
          </a:prstGeom>
          <a:noFill/>
          <a:ln>
            <a:noFill/>
          </a:ln>
        </p:spPr>
        <p:txBody>
          <a:bodyPr anchorCtr="0" anchor="t" bIns="91425" lIns="91425" rIns="91425" tIns="91425">
            <a:noAutofit/>
          </a:bodyPr>
          <a:lstStyle/>
          <a:p>
            <a:pPr lvl="0">
              <a:spcBef>
                <a:spcPts val="0"/>
              </a:spcBef>
              <a:buNone/>
            </a:pPr>
            <a:r>
              <a:rPr lang="en">
                <a:solidFill>
                  <a:srgbClr val="D9D9D9"/>
                </a:solidFill>
                <a:latin typeface="Oswald"/>
                <a:ea typeface="Oswald"/>
                <a:cs typeface="Oswald"/>
                <a:sym typeface="Oswald"/>
              </a:rPr>
              <a:t>Anna Rychlik and Chantal Raguin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278425" y="1274400"/>
            <a:ext cx="4045200" cy="1675800"/>
          </a:xfrm>
          <a:prstGeom prst="rect">
            <a:avLst/>
          </a:prstGeom>
        </p:spPr>
        <p:txBody>
          <a:bodyPr anchorCtr="0" anchor="ctr" bIns="91425" lIns="91425" rIns="91425" tIns="91425">
            <a:noAutofit/>
          </a:bodyPr>
          <a:lstStyle/>
          <a:p>
            <a:pPr lvl="0" algn="l">
              <a:spcBef>
                <a:spcPts val="0"/>
              </a:spcBef>
              <a:buNone/>
            </a:pPr>
            <a:r>
              <a:rPr lang="en"/>
              <a:t>Bottle Filling Station - Donation</a:t>
            </a:r>
          </a:p>
        </p:txBody>
      </p:sp>
      <p:pic>
        <p:nvPicPr>
          <p:cNvPr id="68" name="Shape 68"/>
          <p:cNvPicPr preferRelativeResize="0"/>
          <p:nvPr/>
        </p:nvPicPr>
        <p:blipFill>
          <a:blip r:embed="rId3">
            <a:alphaModFix/>
          </a:blip>
          <a:stretch>
            <a:fillRect/>
          </a:stretch>
        </p:blipFill>
        <p:spPr>
          <a:xfrm>
            <a:off x="4943950" y="305150"/>
            <a:ext cx="3223599" cy="4378099"/>
          </a:xfrm>
          <a:prstGeom prst="rect">
            <a:avLst/>
          </a:prstGeom>
          <a:noFill/>
          <a:ln>
            <a:noFill/>
          </a:ln>
        </p:spPr>
      </p:pic>
      <p:sp>
        <p:nvSpPr>
          <p:cNvPr id="69" name="Shape 69"/>
          <p:cNvSpPr txBox="1"/>
          <p:nvPr/>
        </p:nvSpPr>
        <p:spPr>
          <a:xfrm>
            <a:off x="808400" y="4484300"/>
            <a:ext cx="3618600" cy="1085700"/>
          </a:xfrm>
          <a:prstGeom prst="rect">
            <a:avLst/>
          </a:prstGeom>
          <a:noFill/>
          <a:ln>
            <a:noFill/>
          </a:ln>
        </p:spPr>
        <p:txBody>
          <a:bodyPr anchorCtr="0" anchor="t" bIns="91425" lIns="91425" rIns="91425" tIns="91425">
            <a:noAutofit/>
          </a:bodyPr>
          <a:lstStyle/>
          <a:p>
            <a:pPr lvl="0">
              <a:spcBef>
                <a:spcPts val="0"/>
              </a:spcBef>
              <a:buNone/>
            </a:pPr>
            <a:r>
              <a:rPr lang="en" sz="2400">
                <a:solidFill>
                  <a:srgbClr val="FFFFFF"/>
                </a:solidFill>
                <a:latin typeface="Oswald"/>
                <a:ea typeface="Oswald"/>
                <a:cs typeface="Oswald"/>
                <a:sym typeface="Oswald"/>
              </a:rPr>
              <a:t>Danny’s Place UProject</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490250" y="526350"/>
            <a:ext cx="7884000" cy="4090800"/>
          </a:xfrm>
          <a:prstGeom prst="rect">
            <a:avLst/>
          </a:prstGeom>
        </p:spPr>
        <p:txBody>
          <a:bodyPr anchorCtr="0" anchor="ctr" bIns="91425" lIns="91425" rIns="91425" tIns="91425">
            <a:noAutofit/>
          </a:bodyPr>
          <a:lstStyle/>
          <a:p>
            <a:pPr lvl="0" rtl="0">
              <a:spcBef>
                <a:spcPts val="0"/>
              </a:spcBef>
              <a:buNone/>
            </a:pPr>
            <a:r>
              <a:rPr b="1" lang="en" sz="4200"/>
              <a:t>Policy Objective</a:t>
            </a:r>
            <a:r>
              <a:rPr b="1" lang="en" sz="4200"/>
              <a:t>: </a:t>
            </a:r>
          </a:p>
          <a:p>
            <a:pPr lvl="0" rtl="0">
              <a:lnSpc>
                <a:spcPct val="130000"/>
              </a:lnSpc>
              <a:spcBef>
                <a:spcPts val="0"/>
              </a:spcBef>
              <a:spcAft>
                <a:spcPts val="1000"/>
              </a:spcAft>
              <a:buNone/>
            </a:pPr>
            <a:r>
              <a:rPr lang="en" sz="2400">
                <a:solidFill>
                  <a:srgbClr val="000000"/>
                </a:solidFill>
                <a:latin typeface="PT Sans Narrow"/>
                <a:ea typeface="PT Sans Narrow"/>
                <a:cs typeface="PT Sans Narrow"/>
                <a:sym typeface="PT Sans Narrow"/>
              </a:rPr>
              <a:t>To enrich student education, the district will promote consumption of local water and minimize importation of resources already available to the community. The district will encourage students to do the same through example and outreach. In establishing these practices, the district aims to guide formation of environmentally, healthfully, and fiscally sound habits. </a:t>
            </a:r>
          </a:p>
          <a:p>
            <a:pPr lvl="0">
              <a:spcBef>
                <a:spcPts val="0"/>
              </a:spcBef>
              <a:buNone/>
            </a:pPr>
            <a:r>
              <a:t/>
            </a:r>
            <a:endParaRPr sz="4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Requested Procedures: </a:t>
            </a:r>
          </a:p>
        </p:txBody>
      </p:sp>
      <p:grpSp>
        <p:nvGrpSpPr>
          <p:cNvPr id="80" name="Shape 80"/>
          <p:cNvGrpSpPr/>
          <p:nvPr/>
        </p:nvGrpSpPr>
        <p:grpSpPr>
          <a:xfrm>
            <a:off x="426498" y="1253972"/>
            <a:ext cx="6254785" cy="799415"/>
            <a:chOff x="424812" y="1177875"/>
            <a:chExt cx="8294371" cy="849900"/>
          </a:xfrm>
        </p:grpSpPr>
        <p:sp>
          <p:nvSpPr>
            <p:cNvPr id="81" name="Shape 81"/>
            <p:cNvSpPr/>
            <p:nvPr/>
          </p:nvSpPr>
          <p:spPr>
            <a:xfrm>
              <a:off x="2927683" y="1177875"/>
              <a:ext cx="5791500" cy="8499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82" name="Shape 82"/>
            <p:cNvSpPr/>
            <p:nvPr/>
          </p:nvSpPr>
          <p:spPr>
            <a:xfrm>
              <a:off x="424812" y="1177875"/>
              <a:ext cx="3055799" cy="849900"/>
            </a:xfrm>
            <a:prstGeom prst="homePlate">
              <a:avLst>
                <a:gd fmla="val 26719" name="adj"/>
              </a:avLst>
            </a:prstGeom>
            <a:solidFill>
              <a:schemeClr val="accent5"/>
            </a:solidFill>
            <a:ln>
              <a:noFill/>
            </a:ln>
          </p:spPr>
          <p:txBody>
            <a:bodyPr anchorCtr="0" anchor="ctr" bIns="91425" lIns="91425" rIns="91425" tIns="91425">
              <a:noAutofit/>
            </a:bodyPr>
            <a:lstStyle/>
            <a:p>
              <a:pPr lvl="0">
                <a:spcBef>
                  <a:spcPts val="0"/>
                </a:spcBef>
                <a:buNone/>
              </a:pPr>
              <a:r>
                <a:rPr lang="en"/>
                <a:t>	</a:t>
              </a:r>
              <a:r>
                <a:rPr lang="en" sz="7200"/>
                <a:t> 	</a:t>
              </a:r>
              <a:r>
                <a:rPr lang="en" sz="7200">
                  <a:latin typeface="Crimson Text"/>
                  <a:ea typeface="Crimson Text"/>
                  <a:cs typeface="Crimson Text"/>
                  <a:sym typeface="Crimson Text"/>
                </a:rPr>
                <a:t>I</a:t>
              </a:r>
              <a:r>
                <a:rPr lang="en" sz="7200"/>
                <a:t>	</a:t>
              </a:r>
            </a:p>
          </p:txBody>
        </p:sp>
      </p:grpSp>
      <p:sp>
        <p:nvSpPr>
          <p:cNvPr id="83" name="Shape 83"/>
          <p:cNvSpPr txBox="1"/>
          <p:nvPr>
            <p:ph idx="4294967295" type="body"/>
          </p:nvPr>
        </p:nvSpPr>
        <p:spPr>
          <a:xfrm>
            <a:off x="2950601" y="1254275"/>
            <a:ext cx="3110400" cy="799200"/>
          </a:xfrm>
          <a:prstGeom prst="rect">
            <a:avLst/>
          </a:prstGeom>
        </p:spPr>
        <p:txBody>
          <a:bodyPr anchorCtr="0" anchor="ctr" bIns="91425" lIns="91425" rIns="91425" tIns="91425">
            <a:noAutofit/>
          </a:bodyPr>
          <a:lstStyle/>
          <a:p>
            <a:pPr lvl="0">
              <a:spcBef>
                <a:spcPts val="0"/>
              </a:spcBef>
              <a:spcAft>
                <a:spcPts val="0"/>
              </a:spcAft>
              <a:buNone/>
            </a:pPr>
            <a:r>
              <a:rPr b="1" lang="en">
                <a:solidFill>
                  <a:srgbClr val="000000"/>
                </a:solidFill>
                <a:latin typeface="Oswald"/>
                <a:ea typeface="Oswald"/>
                <a:cs typeface="Oswald"/>
                <a:sym typeface="Oswald"/>
              </a:rPr>
              <a:t>End district spending on bottled water.</a:t>
            </a:r>
          </a:p>
        </p:txBody>
      </p:sp>
      <p:grpSp>
        <p:nvGrpSpPr>
          <p:cNvPr id="84" name="Shape 84"/>
          <p:cNvGrpSpPr/>
          <p:nvPr/>
        </p:nvGrpSpPr>
        <p:grpSpPr>
          <a:xfrm>
            <a:off x="424875" y="2127372"/>
            <a:ext cx="6256435" cy="799415"/>
            <a:chOff x="424812" y="2075689"/>
            <a:chExt cx="8294360" cy="849900"/>
          </a:xfrm>
        </p:grpSpPr>
        <p:sp>
          <p:nvSpPr>
            <p:cNvPr id="85" name="Shape 85"/>
            <p:cNvSpPr/>
            <p:nvPr/>
          </p:nvSpPr>
          <p:spPr>
            <a:xfrm>
              <a:off x="2927672" y="2075689"/>
              <a:ext cx="5791500" cy="8499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86" name="Shape 86"/>
            <p:cNvSpPr/>
            <p:nvPr/>
          </p:nvSpPr>
          <p:spPr>
            <a:xfrm>
              <a:off x="424812" y="2075689"/>
              <a:ext cx="3055799" cy="849900"/>
            </a:xfrm>
            <a:prstGeom prst="homePlate">
              <a:avLst>
                <a:gd fmla="val 26719" name="adj"/>
              </a:avLst>
            </a:prstGeom>
            <a:solidFill>
              <a:schemeClr val="accent5"/>
            </a:solidFill>
            <a:ln>
              <a:noFill/>
            </a:ln>
          </p:spPr>
          <p:txBody>
            <a:bodyPr anchorCtr="0" anchor="ctr" bIns="91425" lIns="91425" rIns="91425" tIns="91425">
              <a:noAutofit/>
            </a:bodyPr>
            <a:lstStyle/>
            <a:p>
              <a:pPr lvl="0">
                <a:spcBef>
                  <a:spcPts val="0"/>
                </a:spcBef>
                <a:buNone/>
              </a:pPr>
              <a:r>
                <a:rPr lang="en" sz="7200"/>
                <a:t>	</a:t>
              </a:r>
              <a:r>
                <a:rPr lang="en" sz="7200">
                  <a:latin typeface="Crimson Text"/>
                  <a:ea typeface="Crimson Text"/>
                  <a:cs typeface="Crimson Text"/>
                  <a:sym typeface="Crimson Text"/>
                </a:rPr>
                <a:t>	II</a:t>
              </a:r>
            </a:p>
          </p:txBody>
        </p:sp>
      </p:grpSp>
      <p:sp>
        <p:nvSpPr>
          <p:cNvPr id="87" name="Shape 87"/>
          <p:cNvSpPr txBox="1"/>
          <p:nvPr>
            <p:ph idx="4294967295" type="body"/>
          </p:nvPr>
        </p:nvSpPr>
        <p:spPr>
          <a:xfrm>
            <a:off x="3067350" y="2129300"/>
            <a:ext cx="3009300" cy="799200"/>
          </a:xfrm>
          <a:prstGeom prst="rect">
            <a:avLst/>
          </a:prstGeom>
        </p:spPr>
        <p:txBody>
          <a:bodyPr anchorCtr="0" anchor="ctr" bIns="91425" lIns="91425" rIns="91425" tIns="91425">
            <a:noAutofit/>
          </a:bodyPr>
          <a:lstStyle/>
          <a:p>
            <a:pPr lvl="0" rtl="0">
              <a:lnSpc>
                <a:spcPct val="100000"/>
              </a:lnSpc>
              <a:spcBef>
                <a:spcPts val="0"/>
              </a:spcBef>
              <a:spcAft>
                <a:spcPts val="0"/>
              </a:spcAft>
              <a:buNone/>
            </a:pPr>
            <a:r>
              <a:rPr b="1" lang="en">
                <a:solidFill>
                  <a:srgbClr val="000000"/>
                </a:solidFill>
                <a:latin typeface="Oswald"/>
                <a:ea typeface="Oswald"/>
                <a:cs typeface="Oswald"/>
                <a:sym typeface="Oswald"/>
              </a:rPr>
              <a:t>Eliminate sale of bottled water on school grounds.</a:t>
            </a:r>
          </a:p>
        </p:txBody>
      </p:sp>
      <p:grpSp>
        <p:nvGrpSpPr>
          <p:cNvPr id="88" name="Shape 88"/>
          <p:cNvGrpSpPr/>
          <p:nvPr/>
        </p:nvGrpSpPr>
        <p:grpSpPr>
          <a:xfrm>
            <a:off x="424906" y="3000402"/>
            <a:ext cx="6269706" cy="799447"/>
            <a:chOff x="424812" y="2974405"/>
            <a:chExt cx="8294360" cy="849933"/>
          </a:xfrm>
        </p:grpSpPr>
        <p:sp>
          <p:nvSpPr>
            <p:cNvPr id="89" name="Shape 89"/>
            <p:cNvSpPr/>
            <p:nvPr/>
          </p:nvSpPr>
          <p:spPr>
            <a:xfrm>
              <a:off x="2927672" y="2974438"/>
              <a:ext cx="5791500" cy="8499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90" name="Shape 90"/>
            <p:cNvSpPr/>
            <p:nvPr/>
          </p:nvSpPr>
          <p:spPr>
            <a:xfrm>
              <a:off x="424812" y="2974405"/>
              <a:ext cx="3055799" cy="849900"/>
            </a:xfrm>
            <a:prstGeom prst="homePlate">
              <a:avLst>
                <a:gd fmla="val 26719" name="adj"/>
              </a:avLst>
            </a:prstGeom>
            <a:solidFill>
              <a:schemeClr val="accent5"/>
            </a:solidFill>
            <a:ln>
              <a:noFill/>
            </a:ln>
          </p:spPr>
          <p:txBody>
            <a:bodyPr anchorCtr="0" anchor="ctr" bIns="91425" lIns="91425" rIns="91425" tIns="91425">
              <a:noAutofit/>
            </a:bodyPr>
            <a:lstStyle/>
            <a:p>
              <a:pPr lvl="0">
                <a:spcBef>
                  <a:spcPts val="0"/>
                </a:spcBef>
                <a:buNone/>
              </a:pPr>
              <a:r>
                <a:rPr lang="en" sz="7200">
                  <a:latin typeface="Crimson Text"/>
                  <a:ea typeface="Crimson Text"/>
                  <a:cs typeface="Crimson Text"/>
                  <a:sym typeface="Crimson Text"/>
                </a:rPr>
                <a:t>		III</a:t>
              </a:r>
            </a:p>
          </p:txBody>
        </p:sp>
      </p:grpSp>
      <p:sp>
        <p:nvSpPr>
          <p:cNvPr id="91" name="Shape 91"/>
          <p:cNvSpPr txBox="1"/>
          <p:nvPr>
            <p:ph idx="4294967295" type="body"/>
          </p:nvPr>
        </p:nvSpPr>
        <p:spPr>
          <a:xfrm>
            <a:off x="3067349" y="3000825"/>
            <a:ext cx="3497700" cy="799200"/>
          </a:xfrm>
          <a:prstGeom prst="rect">
            <a:avLst/>
          </a:prstGeom>
        </p:spPr>
        <p:txBody>
          <a:bodyPr anchorCtr="0" anchor="ctr" bIns="91425" lIns="91425" rIns="91425" tIns="91425">
            <a:noAutofit/>
          </a:bodyPr>
          <a:lstStyle/>
          <a:p>
            <a:pPr lvl="0">
              <a:spcBef>
                <a:spcPts val="0"/>
              </a:spcBef>
              <a:spcAft>
                <a:spcPts val="0"/>
              </a:spcAft>
              <a:buNone/>
            </a:pPr>
            <a:r>
              <a:rPr b="1" lang="en">
                <a:solidFill>
                  <a:srgbClr val="000000"/>
                </a:solidFill>
                <a:latin typeface="Oswald"/>
                <a:ea typeface="Oswald"/>
                <a:cs typeface="Oswald"/>
                <a:sym typeface="Oswald"/>
              </a:rPr>
              <a:t>Encourage the use of local water at school sponsored events.</a:t>
            </a:r>
          </a:p>
        </p:txBody>
      </p:sp>
      <p:grpSp>
        <p:nvGrpSpPr>
          <p:cNvPr id="92" name="Shape 92"/>
          <p:cNvGrpSpPr/>
          <p:nvPr/>
        </p:nvGrpSpPr>
        <p:grpSpPr>
          <a:xfrm>
            <a:off x="424833" y="3873937"/>
            <a:ext cx="6282148" cy="799446"/>
            <a:chOff x="424812" y="3871258"/>
            <a:chExt cx="8294360" cy="849932"/>
          </a:xfrm>
        </p:grpSpPr>
        <p:sp>
          <p:nvSpPr>
            <p:cNvPr id="93" name="Shape 93"/>
            <p:cNvSpPr/>
            <p:nvPr/>
          </p:nvSpPr>
          <p:spPr>
            <a:xfrm>
              <a:off x="2927672" y="3871291"/>
              <a:ext cx="5791500" cy="8499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sz="7200"/>
            </a:p>
          </p:txBody>
        </p:sp>
        <p:sp>
          <p:nvSpPr>
            <p:cNvPr id="94" name="Shape 94"/>
            <p:cNvSpPr/>
            <p:nvPr/>
          </p:nvSpPr>
          <p:spPr>
            <a:xfrm>
              <a:off x="424812" y="3871258"/>
              <a:ext cx="3055799" cy="849900"/>
            </a:xfrm>
            <a:prstGeom prst="homePlate">
              <a:avLst>
                <a:gd fmla="val 26719" name="adj"/>
              </a:avLst>
            </a:prstGeom>
            <a:solidFill>
              <a:schemeClr val="accent5"/>
            </a:solidFill>
            <a:ln>
              <a:noFill/>
            </a:ln>
          </p:spPr>
          <p:txBody>
            <a:bodyPr anchorCtr="0" anchor="ctr" bIns="91425" lIns="91425" rIns="91425" tIns="91425">
              <a:noAutofit/>
            </a:bodyPr>
            <a:lstStyle/>
            <a:p>
              <a:pPr lvl="0">
                <a:spcBef>
                  <a:spcPts val="0"/>
                </a:spcBef>
                <a:buNone/>
              </a:pPr>
              <a:r>
                <a:rPr lang="en" sz="7200"/>
                <a:t>		</a:t>
              </a:r>
              <a:r>
                <a:rPr lang="en" sz="7200">
                  <a:latin typeface="Crimson Text"/>
                  <a:ea typeface="Crimson Text"/>
                  <a:cs typeface="Crimson Text"/>
                  <a:sym typeface="Crimson Text"/>
                </a:rPr>
                <a:t>IV</a:t>
              </a:r>
            </a:p>
          </p:txBody>
        </p:sp>
      </p:grpSp>
      <p:sp>
        <p:nvSpPr>
          <p:cNvPr id="95" name="Shape 95"/>
          <p:cNvSpPr txBox="1"/>
          <p:nvPr>
            <p:ph idx="4294967295" type="body"/>
          </p:nvPr>
        </p:nvSpPr>
        <p:spPr>
          <a:xfrm>
            <a:off x="3067349" y="3876300"/>
            <a:ext cx="3627300" cy="799200"/>
          </a:xfrm>
          <a:prstGeom prst="rect">
            <a:avLst/>
          </a:prstGeom>
        </p:spPr>
        <p:txBody>
          <a:bodyPr anchorCtr="0" anchor="ctr" bIns="91425" lIns="91425" rIns="91425" tIns="91425">
            <a:noAutofit/>
          </a:bodyPr>
          <a:lstStyle/>
          <a:p>
            <a:pPr lvl="0">
              <a:spcBef>
                <a:spcPts val="0"/>
              </a:spcBef>
              <a:spcAft>
                <a:spcPts val="0"/>
              </a:spcAft>
              <a:buNone/>
            </a:pPr>
            <a:r>
              <a:rPr b="1" lang="en">
                <a:solidFill>
                  <a:srgbClr val="000000"/>
                </a:solidFill>
                <a:latin typeface="Oswald"/>
                <a:ea typeface="Oswald"/>
                <a:cs typeface="Oswald"/>
                <a:sym typeface="Oswald"/>
              </a:rPr>
              <a:t>Equip students and faculty with alternatives to bottled water.</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264100"/>
            <a:ext cx="8520600" cy="572700"/>
          </a:xfrm>
          <a:prstGeom prst="rect">
            <a:avLst/>
          </a:prstGeom>
        </p:spPr>
        <p:txBody>
          <a:bodyPr anchorCtr="0" anchor="t" bIns="91425" lIns="91425" rIns="91425" tIns="91425">
            <a:noAutofit/>
          </a:bodyPr>
          <a:lstStyle/>
          <a:p>
            <a:pPr lvl="0">
              <a:spcBef>
                <a:spcPts val="0"/>
              </a:spcBef>
              <a:buNone/>
            </a:pPr>
            <a:r>
              <a:rPr lang="en" sz="4800"/>
              <a:t>Intended Results</a:t>
            </a:r>
          </a:p>
        </p:txBody>
      </p:sp>
      <p:grpSp>
        <p:nvGrpSpPr>
          <p:cNvPr id="101" name="Shape 101"/>
          <p:cNvGrpSpPr/>
          <p:nvPr/>
        </p:nvGrpSpPr>
        <p:grpSpPr>
          <a:xfrm>
            <a:off x="431924" y="1304831"/>
            <a:ext cx="2628924" cy="2533260"/>
            <a:chOff x="431925" y="1304875"/>
            <a:chExt cx="2628924" cy="3416400"/>
          </a:xfrm>
        </p:grpSpPr>
        <p:sp>
          <p:nvSpPr>
            <p:cNvPr id="102" name="Shape 102"/>
            <p:cNvSpPr txBox="1"/>
            <p:nvPr/>
          </p:nvSpPr>
          <p:spPr>
            <a:xfrm>
              <a:off x="431925" y="1304875"/>
              <a:ext cx="2628899" cy="4640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03" name="Shape 103"/>
            <p:cNvSpPr/>
            <p:nvPr/>
          </p:nvSpPr>
          <p:spPr>
            <a:xfrm>
              <a:off x="431950" y="1304875"/>
              <a:ext cx="2628899" cy="3416400"/>
            </a:xfrm>
            <a:prstGeom prst="rect">
              <a:avLst/>
            </a:prstGeom>
            <a:noFill/>
            <a:ln cap="flat" cmpd="sng" w="9525">
              <a:solidFill>
                <a:schemeClr val="dk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sp>
        <p:nvSpPr>
          <p:cNvPr id="104" name="Shape 104"/>
          <p:cNvSpPr txBox="1"/>
          <p:nvPr>
            <p:ph idx="4294967295" type="body"/>
          </p:nvPr>
        </p:nvSpPr>
        <p:spPr>
          <a:xfrm>
            <a:off x="582250" y="1850300"/>
            <a:ext cx="2478600" cy="2794800"/>
          </a:xfrm>
          <a:prstGeom prst="rect">
            <a:avLst/>
          </a:prstGeom>
        </p:spPr>
        <p:txBody>
          <a:bodyPr anchorCtr="0" anchor="t" bIns="91425" lIns="91425" rIns="91425" tIns="91425">
            <a:noAutofit/>
          </a:bodyPr>
          <a:lstStyle/>
          <a:p>
            <a:pPr lvl="0">
              <a:spcBef>
                <a:spcPts val="0"/>
              </a:spcBef>
              <a:buNone/>
            </a:pPr>
            <a:r>
              <a:rPr lang="en" sz="4800">
                <a:solidFill>
                  <a:srgbClr val="FFFFFF"/>
                </a:solidFill>
              </a:rPr>
              <a:t>Health Benefits</a:t>
            </a:r>
          </a:p>
        </p:txBody>
      </p:sp>
      <p:grpSp>
        <p:nvGrpSpPr>
          <p:cNvPr id="105" name="Shape 105"/>
          <p:cNvGrpSpPr/>
          <p:nvPr/>
        </p:nvGrpSpPr>
        <p:grpSpPr>
          <a:xfrm>
            <a:off x="3320449" y="1304869"/>
            <a:ext cx="2632499" cy="2533260"/>
            <a:chOff x="3320450" y="1304875"/>
            <a:chExt cx="2632499" cy="3416400"/>
          </a:xfrm>
        </p:grpSpPr>
        <p:sp>
          <p:nvSpPr>
            <p:cNvPr id="106" name="Shape 106"/>
            <p:cNvSpPr txBox="1"/>
            <p:nvPr/>
          </p:nvSpPr>
          <p:spPr>
            <a:xfrm>
              <a:off x="3324050" y="1304875"/>
              <a:ext cx="2628899" cy="4640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07" name="Shape 107"/>
            <p:cNvSpPr/>
            <p:nvPr/>
          </p:nvSpPr>
          <p:spPr>
            <a:xfrm>
              <a:off x="3320450" y="1304875"/>
              <a:ext cx="2628899" cy="3416400"/>
            </a:xfrm>
            <a:prstGeom prst="rect">
              <a:avLst/>
            </a:prstGeom>
            <a:noFill/>
            <a:ln cap="flat" cmpd="sng" w="9525">
              <a:solidFill>
                <a:schemeClr val="dk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sp>
        <p:nvSpPr>
          <p:cNvPr id="108" name="Shape 108"/>
          <p:cNvSpPr txBox="1"/>
          <p:nvPr>
            <p:ph idx="4294967295" type="body"/>
          </p:nvPr>
        </p:nvSpPr>
        <p:spPr>
          <a:xfrm>
            <a:off x="3397400" y="1850300"/>
            <a:ext cx="2632500" cy="1987800"/>
          </a:xfrm>
          <a:prstGeom prst="rect">
            <a:avLst/>
          </a:prstGeom>
        </p:spPr>
        <p:txBody>
          <a:bodyPr anchorCtr="0" anchor="t" bIns="91425" lIns="91425" rIns="91425" tIns="91425">
            <a:noAutofit/>
          </a:bodyPr>
          <a:lstStyle/>
          <a:p>
            <a:pPr lvl="0" rtl="0">
              <a:spcBef>
                <a:spcPts val="0"/>
              </a:spcBef>
              <a:buNone/>
            </a:pPr>
            <a:r>
              <a:rPr lang="en" sz="4800">
                <a:solidFill>
                  <a:srgbClr val="FFFFFF"/>
                </a:solidFill>
              </a:rPr>
              <a:t>Financial Benefits</a:t>
            </a:r>
          </a:p>
        </p:txBody>
      </p:sp>
      <p:grpSp>
        <p:nvGrpSpPr>
          <p:cNvPr id="109" name="Shape 109"/>
          <p:cNvGrpSpPr/>
          <p:nvPr/>
        </p:nvGrpSpPr>
        <p:grpSpPr>
          <a:xfrm>
            <a:off x="6212549" y="1304869"/>
            <a:ext cx="2632499" cy="2533260"/>
            <a:chOff x="6212550" y="1304875"/>
            <a:chExt cx="2632499" cy="3416400"/>
          </a:xfrm>
        </p:grpSpPr>
        <p:sp>
          <p:nvSpPr>
            <p:cNvPr id="110" name="Shape 110"/>
            <p:cNvSpPr/>
            <p:nvPr/>
          </p:nvSpPr>
          <p:spPr>
            <a:xfrm>
              <a:off x="6215400" y="1304875"/>
              <a:ext cx="2628899" cy="3416400"/>
            </a:xfrm>
            <a:prstGeom prst="rect">
              <a:avLst/>
            </a:prstGeom>
            <a:noFill/>
            <a:ln cap="flat" cmpd="sng" w="9525">
              <a:solidFill>
                <a:schemeClr val="dk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1" name="Shape 111"/>
            <p:cNvSpPr txBox="1"/>
            <p:nvPr/>
          </p:nvSpPr>
          <p:spPr>
            <a:xfrm>
              <a:off x="6212550" y="1304875"/>
              <a:ext cx="2632499" cy="4640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12" name="Shape 112"/>
          <p:cNvSpPr txBox="1"/>
          <p:nvPr>
            <p:ph idx="4294967295" type="body"/>
          </p:nvPr>
        </p:nvSpPr>
        <p:spPr>
          <a:xfrm>
            <a:off x="6212550" y="1708125"/>
            <a:ext cx="2758200" cy="1987800"/>
          </a:xfrm>
          <a:prstGeom prst="rect">
            <a:avLst/>
          </a:prstGeom>
        </p:spPr>
        <p:txBody>
          <a:bodyPr anchorCtr="0" anchor="t" bIns="91425" lIns="91425" rIns="91425" tIns="91425">
            <a:noAutofit/>
          </a:bodyPr>
          <a:lstStyle/>
          <a:p>
            <a:pPr lvl="0">
              <a:spcBef>
                <a:spcPts val="0"/>
              </a:spcBef>
              <a:buNone/>
            </a:pPr>
            <a:r>
              <a:rPr lang="en" sz="4800">
                <a:solidFill>
                  <a:srgbClr val="FFFFFF"/>
                </a:solidFill>
              </a:rPr>
              <a:t>Eco</a:t>
            </a:r>
          </a:p>
          <a:p>
            <a:pPr lvl="0">
              <a:spcBef>
                <a:spcPts val="0"/>
              </a:spcBef>
              <a:buNone/>
            </a:pPr>
            <a:r>
              <a:rPr lang="en" sz="4800">
                <a:solidFill>
                  <a:srgbClr val="FFFFFF"/>
                </a:solidFill>
              </a:rPr>
              <a:t>Benefits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414850" y="432125"/>
            <a:ext cx="8520600" cy="572700"/>
          </a:xfrm>
          <a:prstGeom prst="rect">
            <a:avLst/>
          </a:prstGeom>
        </p:spPr>
        <p:txBody>
          <a:bodyPr anchorCtr="0" anchor="t" bIns="91425" lIns="91425" rIns="91425" tIns="91425">
            <a:noAutofit/>
          </a:bodyPr>
          <a:lstStyle/>
          <a:p>
            <a:pPr lvl="0">
              <a:spcBef>
                <a:spcPts val="0"/>
              </a:spcBef>
              <a:buNone/>
            </a:pPr>
            <a:r>
              <a:rPr lang="en"/>
              <a:t>To Learn More...</a:t>
            </a:r>
          </a:p>
        </p:txBody>
      </p:sp>
      <p:pic>
        <p:nvPicPr>
          <p:cNvPr descr="Screen Shot 2017-03-15 at 7.34.02 PM.png" id="118" name="Shape 118"/>
          <p:cNvPicPr preferRelativeResize="0"/>
          <p:nvPr/>
        </p:nvPicPr>
        <p:blipFill>
          <a:blip r:embed="rId3">
            <a:alphaModFix/>
          </a:blip>
          <a:stretch>
            <a:fillRect/>
          </a:stretch>
        </p:blipFill>
        <p:spPr>
          <a:xfrm>
            <a:off x="3503600" y="495400"/>
            <a:ext cx="5431849" cy="4139799"/>
          </a:xfrm>
          <a:prstGeom prst="rect">
            <a:avLst/>
          </a:prstGeom>
          <a:noFill/>
          <a:ln>
            <a:noFill/>
          </a:ln>
        </p:spPr>
      </p:pic>
      <p:sp>
        <p:nvSpPr>
          <p:cNvPr id="119" name="Shape 119"/>
          <p:cNvSpPr txBox="1"/>
          <p:nvPr/>
        </p:nvSpPr>
        <p:spPr>
          <a:xfrm>
            <a:off x="90225" y="1985250"/>
            <a:ext cx="3338700" cy="1173000"/>
          </a:xfrm>
          <a:prstGeom prst="rect">
            <a:avLst/>
          </a:prstGeom>
          <a:noFill/>
          <a:ln>
            <a:noFill/>
          </a:ln>
        </p:spPr>
        <p:txBody>
          <a:bodyPr anchorCtr="0" anchor="t" bIns="91425" lIns="91425" rIns="91425" tIns="91425">
            <a:noAutofit/>
          </a:bodyPr>
          <a:lstStyle/>
          <a:p>
            <a:pPr lvl="0">
              <a:spcBef>
                <a:spcPts val="0"/>
              </a:spcBef>
              <a:buNone/>
            </a:pPr>
            <a:r>
              <a:rPr b="1" lang="en" sz="2400">
                <a:solidFill>
                  <a:srgbClr val="FFFFFF"/>
                </a:solidFill>
              </a:rPr>
              <a:t>getontap.weebly.com</a:t>
            </a:r>
          </a:p>
        </p:txBody>
      </p:sp>
      <p:sp>
        <p:nvSpPr>
          <p:cNvPr id="120" name="Shape 120"/>
          <p:cNvSpPr/>
          <p:nvPr/>
        </p:nvSpPr>
        <p:spPr>
          <a:xfrm>
            <a:off x="90225" y="1933625"/>
            <a:ext cx="3268200" cy="644100"/>
          </a:xfrm>
          <a:prstGeom prst="rect">
            <a:avLst/>
          </a:prstGeom>
          <a:noFill/>
          <a:ln cap="flat" cmpd="sng" w="114300">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74700" y="1905350"/>
            <a:ext cx="10031400" cy="572700"/>
          </a:xfrm>
          <a:prstGeom prst="rect">
            <a:avLst/>
          </a:prstGeom>
        </p:spPr>
        <p:txBody>
          <a:bodyPr anchorCtr="0" anchor="t" bIns="91425" lIns="91425" rIns="91425" tIns="91425">
            <a:noAutofit/>
          </a:bodyPr>
          <a:lstStyle/>
          <a:p>
            <a:pPr lvl="0">
              <a:spcBef>
                <a:spcPts val="0"/>
              </a:spcBef>
              <a:buNone/>
            </a:pPr>
            <a:r>
              <a:rPr lang="en" sz="4500"/>
              <a:t>Thank you for your time and consideration!</a:t>
            </a: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